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9" r:id="rId9"/>
    <p:sldId id="278" r:id="rId10"/>
    <p:sldId id="274" r:id="rId11"/>
    <p:sldId id="280" r:id="rId12"/>
    <p:sldId id="275" r:id="rId13"/>
    <p:sldId id="276" r:id="rId14"/>
    <p:sldId id="277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675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 Üçgen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Başlık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Alt Başlık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grpSp>
        <p:nvGrpSpPr>
          <p:cNvPr id="2" name="Gr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Serbest 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Serbest 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Serbest 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Düz Bağlayıcı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Veri Yer Tutucusu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C2E14DD-2EF4-431C-97E5-83BA0401DC11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7" name="Slayt Numarası Yer Tutucus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  <p:sp>
        <p:nvSpPr>
          <p:cNvPr id="7" name="Başlık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  <p:sp>
        <p:nvSpPr>
          <p:cNvPr id="7" name="Köşeli Çift Ayraç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Köşeli Çift Ayraç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  <p:sp>
        <p:nvSpPr>
          <p:cNvPr id="6" name="Başlık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0C2E14DD-2EF4-431C-97E5-83BA0401DC11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C2E14DD-2EF4-431C-97E5-83BA0401DC11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8" name="Serbest 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erbest 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Dik Üçgen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Düz Bağlayıcı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Köşeli Çift Ayraç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Köşeli Çift Ayraç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14DD-2EF4-431C-97E5-83BA0401DC11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rbest 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erbest 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Dik Üçgen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Düz Bağlayıcı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Başlık Yer Tutucus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Metin Yer Tutucus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C2E14DD-2EF4-431C-97E5-83BA0401DC11}" type="datetimeFigureOut">
              <a:rPr lang="tr-TR" smtClean="0"/>
              <a:t>11.10.2026</a:t>
            </a:fld>
            <a:endParaRPr lang="tr-TR"/>
          </a:p>
        </p:txBody>
      </p:sp>
      <p:sp>
        <p:nvSpPr>
          <p:cNvPr id="22" name="Altbilgi Yer Tutucusu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8" name="Slayt Numarası Yer Tutucus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8293ABC-2C8E-49B1-98F6-5BF931FD273B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74171" y="3717032"/>
            <a:ext cx="8276456" cy="1005500"/>
          </a:xfrm>
        </p:spPr>
        <p:txBody>
          <a:bodyPr>
            <a:noAutofit/>
          </a:bodyPr>
          <a:lstStyle/>
          <a:p>
            <a:r>
              <a:rPr lang="tr-TR" sz="3600" dirty="0">
                <a:effectLst/>
              </a:rPr>
              <a:t>Katı Modelleme –</a:t>
            </a:r>
            <a:r>
              <a:rPr lang="tr-TR" sz="3600" dirty="0" err="1">
                <a:effectLst/>
              </a:rPr>
              <a:t>Exturde</a:t>
            </a:r>
            <a:r>
              <a:rPr lang="tr-TR" sz="3600" dirty="0">
                <a:effectLst/>
              </a:rPr>
              <a:t> Komutu</a:t>
            </a:r>
            <a:endParaRPr lang="tr-TR" sz="36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6588224" y="6237312"/>
            <a:ext cx="2264296" cy="288032"/>
          </a:xfrm>
        </p:spPr>
        <p:txBody>
          <a:bodyPr>
            <a:normAutofit fontScale="55000" lnSpcReduction="20000"/>
          </a:bodyPr>
          <a:lstStyle/>
          <a:p>
            <a:r>
              <a:rPr lang="tr-TR" dirty="0"/>
              <a:t>Ahmet San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A386408-E9D6-D17E-C13E-3AE0E4279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942" y="319639"/>
            <a:ext cx="4762913" cy="32540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 descr="http://ahmetsan.net/images/ucboyut.png">
            <a:extLst>
              <a:ext uri="{FF2B5EF4-FFF2-40B4-BE49-F238E27FC236}">
                <a16:creationId xmlns:a16="http://schemas.microsoft.com/office/drawing/2014/main" id="{95177921-6FF6-81B1-AAE2-53C68BE74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370605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050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424155"/>
            <a:ext cx="8568952" cy="2016223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tr-TR" sz="2900" b="1" dirty="0"/>
              <a:t>SOLIDWORKS yazılımındaki en eski komutlardan biri, </a:t>
            </a:r>
            <a:r>
              <a:rPr lang="tr-TR" sz="2900" b="1" dirty="0" err="1"/>
              <a:t>Extude</a:t>
            </a:r>
            <a:r>
              <a:rPr lang="tr-TR" sz="2900" b="1" dirty="0"/>
              <a:t> </a:t>
            </a:r>
            <a:r>
              <a:rPr lang="tr-TR" sz="2900" b="1" dirty="0" err="1"/>
              <a:t>Boss</a:t>
            </a:r>
            <a:r>
              <a:rPr lang="tr-TR" sz="2900" b="1" dirty="0"/>
              <a:t> komutudur. </a:t>
            </a:r>
            <a:r>
              <a:rPr lang="tr-TR" sz="2900" b="1" dirty="0" err="1"/>
              <a:t>Exturde</a:t>
            </a:r>
            <a:r>
              <a:rPr lang="tr-TR" sz="2900" b="1" dirty="0"/>
              <a:t> komutu, 2 boyutlu bir çizime üçüncü boyutta kalınlık eklemenizi sağlar. </a:t>
            </a:r>
            <a:endParaRPr lang="tr-TR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2D4E8E45-69D2-AD20-913A-C5117D803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175" y="2586927"/>
            <a:ext cx="8115649" cy="10358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0" name="Düz Ok Bağlayıcısı 9"/>
          <p:cNvCxnSpPr>
            <a:cxnSpLocks/>
          </p:cNvCxnSpPr>
          <p:nvPr/>
        </p:nvCxnSpPr>
        <p:spPr>
          <a:xfrm flipV="1">
            <a:off x="136133" y="3573016"/>
            <a:ext cx="504056" cy="1728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F77DA5C3-32C5-8C9A-FC7E-E97A240DF7F6}"/>
              </a:ext>
            </a:extLst>
          </p:cNvPr>
          <p:cNvSpPr txBox="1"/>
          <p:nvPr/>
        </p:nvSpPr>
        <p:spPr>
          <a:xfrm>
            <a:off x="1547664" y="4437112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Exturde</a:t>
            </a:r>
            <a:r>
              <a:rPr lang="tr-TR" dirty="0"/>
              <a:t> komutuna iki boyutta çizim yapıldıktan sonra </a:t>
            </a:r>
            <a:r>
              <a:rPr lang="tr-TR" dirty="0" err="1"/>
              <a:t>Features</a:t>
            </a:r>
            <a:r>
              <a:rPr lang="tr-TR" dirty="0"/>
              <a:t> Paletindeki ikonu tıklanarak girilir</a:t>
            </a:r>
          </a:p>
        </p:txBody>
      </p:sp>
      <p:sp>
        <p:nvSpPr>
          <p:cNvPr id="13" name="Alt Başlık 2">
            <a:extLst>
              <a:ext uri="{FF2B5EF4-FFF2-40B4-BE49-F238E27FC236}">
                <a16:creationId xmlns:a16="http://schemas.microsoft.com/office/drawing/2014/main" id="{DB172FFF-C344-1D0D-E2A5-2E96D2D90412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14" name="Picture 2" descr="http://ahmetsan.net/images/ucboyut.png">
            <a:extLst>
              <a:ext uri="{FF2B5EF4-FFF2-40B4-BE49-F238E27FC236}">
                <a16:creationId xmlns:a16="http://schemas.microsoft.com/office/drawing/2014/main" id="{A20217C8-A29C-BFC9-8F42-B58B566DE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371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t Başlık 2">
            <a:extLst>
              <a:ext uri="{FF2B5EF4-FFF2-40B4-BE49-F238E27FC236}">
                <a16:creationId xmlns:a16="http://schemas.microsoft.com/office/drawing/2014/main" id="{7C7F6D37-F46C-B61C-64A8-A309B5E5379C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6" name="Picture 2" descr="http://ahmetsan.net/images/ucboyut.png">
            <a:extLst>
              <a:ext uri="{FF2B5EF4-FFF2-40B4-BE49-F238E27FC236}">
                <a16:creationId xmlns:a16="http://schemas.microsoft.com/office/drawing/2014/main" id="{38A83FDC-D9DF-CF4C-CFE4-194CCAB7F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65294D02-B3FC-5ACE-8F46-AFA30028C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079403"/>
            <a:ext cx="2626094" cy="17555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4E971B36-6DE0-7C30-5F7E-2E7DB28DE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880" y="2636912"/>
            <a:ext cx="5379439" cy="28320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F84D399E-EA0E-7B7B-8BCA-1C541E81E888}"/>
              </a:ext>
            </a:extLst>
          </p:cNvPr>
          <p:cNvSpPr txBox="1"/>
          <p:nvPr/>
        </p:nvSpPr>
        <p:spPr>
          <a:xfrm>
            <a:off x="323528" y="920819"/>
            <a:ext cx="8496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Komutun En basit kullanımı iki boyut çizildikten sonra </a:t>
            </a:r>
            <a:r>
              <a:rPr lang="tr-TR" dirty="0" err="1"/>
              <a:t>skech</a:t>
            </a:r>
            <a:r>
              <a:rPr lang="tr-TR" dirty="0"/>
              <a:t> ortamından </a:t>
            </a:r>
            <a:r>
              <a:rPr lang="tr-TR" dirty="0" err="1"/>
              <a:t>çıkılp</a:t>
            </a:r>
            <a:r>
              <a:rPr lang="tr-TR" dirty="0"/>
              <a:t> </a:t>
            </a:r>
            <a:r>
              <a:rPr lang="tr-TR" dirty="0" err="1"/>
              <a:t>extrude</a:t>
            </a:r>
            <a:r>
              <a:rPr lang="tr-TR" dirty="0"/>
              <a:t> komutunun çalıştırılmasıdır bu aşamada çizimize 3 boyut kalınlığını girmememiz yada çizimin üzerindeki oktan tutup çekmemiz gerekir</a:t>
            </a:r>
          </a:p>
        </p:txBody>
      </p:sp>
    </p:spTree>
    <p:extLst>
      <p:ext uri="{BB962C8B-B14F-4D97-AF65-F5344CB8AC3E}">
        <p14:creationId xmlns:p14="http://schemas.microsoft.com/office/powerpoint/2010/main" val="1050976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FEB1-ABEB-69D6-E2DE-3CF6216B1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672C5BC7-10E7-74FD-7BCB-7486CC74F1AF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A9EA80BE-8109-7C8F-CDB5-2A2D50C98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2E9A495-0486-62E6-8EC2-2C5E91318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585" y="836712"/>
            <a:ext cx="6244829" cy="46949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5235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16E6B-65D8-2E42-8CD0-469400204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51430315-858F-7DF2-D88B-4FF9C3B424A5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9F15A4F0-0336-8EEA-F10A-0181410EF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86A50FCD-2273-8401-90E1-EFA734855953}"/>
              </a:ext>
            </a:extLst>
          </p:cNvPr>
          <p:cNvSpPr txBox="1"/>
          <p:nvPr/>
        </p:nvSpPr>
        <p:spPr>
          <a:xfrm>
            <a:off x="323528" y="337486"/>
            <a:ext cx="8496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Bir yüzey üzerinde kabartma yada çukurlaştırma yapabilmek için önce o yüzey tıklanıp </a:t>
            </a:r>
            <a:r>
              <a:rPr lang="tr-TR" dirty="0" err="1"/>
              <a:t>skech</a:t>
            </a:r>
            <a:r>
              <a:rPr lang="tr-TR" dirty="0"/>
              <a:t> açılmalıdır daha sonra yüzeye dik açı ile bakmalıyız yüzey üzerine çizim yapılıp bu kapalı </a:t>
            </a:r>
            <a:r>
              <a:rPr lang="tr-TR" dirty="0" err="1"/>
              <a:t>geometriyede</a:t>
            </a:r>
            <a:r>
              <a:rPr lang="tr-TR" dirty="0"/>
              <a:t> </a:t>
            </a:r>
            <a:r>
              <a:rPr lang="tr-TR" dirty="0" err="1"/>
              <a:t>exrude</a:t>
            </a:r>
            <a:r>
              <a:rPr lang="tr-TR" dirty="0"/>
              <a:t> komutu uygulayabiliriz.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EB39F0D2-6321-976E-B029-A52673ACC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267" y="1894879"/>
            <a:ext cx="3508986" cy="31123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6E08CE7A-0490-F2B7-AB82-F8318159B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947" y="1894794"/>
            <a:ext cx="3420993" cy="13181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B978DD17-C619-9FB2-6A39-4131674E65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014" y="3451038"/>
            <a:ext cx="3420993" cy="12067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583E1CE0-8470-BD32-D965-6A04CE8DA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6056" y="4848401"/>
            <a:ext cx="2884137" cy="15549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923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8E2BF-7338-222F-4AF2-77FEEA60F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FCDF0E25-52EA-2A7B-F383-59D9D658B9F3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01CC3D7C-9C09-B636-6C91-9ECE2C5F2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FDD4AE03-5F98-9821-8D41-5FF33C27C699}"/>
              </a:ext>
            </a:extLst>
          </p:cNvPr>
          <p:cNvSpPr txBox="1"/>
          <p:nvPr/>
        </p:nvSpPr>
        <p:spPr>
          <a:xfrm>
            <a:off x="323528" y="337486"/>
            <a:ext cx="8496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rgbClr val="FF0000"/>
                </a:solidFill>
              </a:rPr>
              <a:t>Exrude</a:t>
            </a:r>
            <a:r>
              <a:rPr lang="tr-TR" b="1" dirty="0">
                <a:solidFill>
                  <a:srgbClr val="FF0000"/>
                </a:solidFill>
              </a:rPr>
              <a:t> Paletinin Kullanımı:</a:t>
            </a:r>
          </a:p>
          <a:p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DA91D05C-C711-45C4-58E5-0171C28D90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75" b="82902"/>
          <a:stretch>
            <a:fillRect/>
          </a:stretch>
        </p:blipFill>
        <p:spPr>
          <a:xfrm>
            <a:off x="323528" y="836712"/>
            <a:ext cx="3078829" cy="1152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C1CFD659-2F53-44C6-CA1C-0950B2DD2A05}"/>
              </a:ext>
            </a:extLst>
          </p:cNvPr>
          <p:cNvSpPr txBox="1"/>
          <p:nvPr/>
        </p:nvSpPr>
        <p:spPr>
          <a:xfrm>
            <a:off x="136133" y="2251826"/>
            <a:ext cx="84969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Paletin en üstündeki:</a:t>
            </a:r>
          </a:p>
          <a:p>
            <a:r>
              <a:rPr lang="tr-TR" b="1" dirty="0">
                <a:solidFill>
                  <a:srgbClr val="FF0000"/>
                </a:solidFill>
              </a:rPr>
              <a:t>Ok: </a:t>
            </a:r>
            <a:r>
              <a:rPr lang="tr-TR" dirty="0" err="1"/>
              <a:t>Exturde</a:t>
            </a:r>
            <a:r>
              <a:rPr lang="tr-TR" dirty="0"/>
              <a:t> komutunun işlem yapıldıktan sonra </a:t>
            </a:r>
            <a:r>
              <a:rPr lang="tr-TR" dirty="0" err="1"/>
              <a:t>onaynlanması</a:t>
            </a:r>
            <a:r>
              <a:rPr lang="tr-TR" dirty="0"/>
              <a:t> için kullanılır</a:t>
            </a:r>
          </a:p>
          <a:p>
            <a:r>
              <a:rPr lang="tr-TR" b="1" dirty="0" err="1">
                <a:solidFill>
                  <a:srgbClr val="FF0000"/>
                </a:solidFill>
              </a:rPr>
              <a:t>Cancel</a:t>
            </a:r>
            <a:r>
              <a:rPr lang="tr-TR" b="1" dirty="0">
                <a:solidFill>
                  <a:srgbClr val="FF0000"/>
                </a:solidFill>
              </a:rPr>
              <a:t> : </a:t>
            </a:r>
            <a:r>
              <a:rPr lang="tr-TR" dirty="0"/>
              <a:t>İşlemden vazgeçmek için Kullanılır</a:t>
            </a:r>
          </a:p>
          <a:p>
            <a:r>
              <a:rPr lang="tr-TR" b="1" dirty="0" err="1">
                <a:solidFill>
                  <a:srgbClr val="FF0000"/>
                </a:solidFill>
              </a:rPr>
              <a:t>Detailed</a:t>
            </a:r>
            <a:r>
              <a:rPr lang="tr-TR" b="1" dirty="0">
                <a:solidFill>
                  <a:srgbClr val="FF0000"/>
                </a:solidFill>
              </a:rPr>
              <a:t> Preview : </a:t>
            </a:r>
            <a:r>
              <a:rPr lang="tr-TR" dirty="0"/>
              <a:t>(Göz Resmi) Katı modeli gizlemek için kullanılır bu seçenek daha çok yavaş bilgisayarlarda program </a:t>
            </a:r>
            <a:r>
              <a:rPr lang="tr-TR" dirty="0" err="1"/>
              <a:t>kullanılyorsa</a:t>
            </a:r>
            <a:r>
              <a:rPr lang="tr-TR" dirty="0"/>
              <a:t> yada çok kapsamlı çizimlerde kullanılmaktadır.</a:t>
            </a:r>
          </a:p>
        </p:txBody>
      </p:sp>
    </p:spTree>
    <p:extLst>
      <p:ext uri="{BB962C8B-B14F-4D97-AF65-F5344CB8AC3E}">
        <p14:creationId xmlns:p14="http://schemas.microsoft.com/office/powerpoint/2010/main" val="4054047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5270A-B01D-0D80-CB84-AF3E4313C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39289FD9-DF70-9974-90AD-9DB5EBCFDA1E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D1725C1F-36F5-C619-FE14-CD128945F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08145A91-ED8C-DD5F-6D6B-8FA3AB791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297" y="137068"/>
            <a:ext cx="2141406" cy="16712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FC2F13E0-24E6-193E-8CDD-36BF332E0B6F}"/>
              </a:ext>
            </a:extLst>
          </p:cNvPr>
          <p:cNvSpPr txBox="1"/>
          <p:nvPr/>
        </p:nvSpPr>
        <p:spPr>
          <a:xfrm>
            <a:off x="0" y="1604985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Paletin </a:t>
            </a:r>
            <a:r>
              <a:rPr lang="tr-TR" b="1" dirty="0" err="1">
                <a:solidFill>
                  <a:srgbClr val="FF0000"/>
                </a:solidFill>
              </a:rPr>
              <a:t>From</a:t>
            </a:r>
            <a:r>
              <a:rPr lang="tr-TR" b="1" dirty="0">
                <a:solidFill>
                  <a:srgbClr val="FF0000"/>
                </a:solidFill>
              </a:rPr>
              <a:t> Kısmı: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dirty="0">
                <a:latin typeface="Arial" panose="020B0604020202020204" pitchFamily="34" charset="0"/>
              </a:rPr>
              <a:t>“</a:t>
            </a:r>
            <a:r>
              <a:rPr lang="tr-TR" altLang="tr-TR" dirty="0" err="1">
                <a:latin typeface="Arial" panose="020B0604020202020204" pitchFamily="34" charset="0"/>
              </a:rPr>
              <a:t>From</a:t>
            </a:r>
            <a:r>
              <a:rPr lang="tr-TR" altLang="tr-TR" dirty="0">
                <a:latin typeface="Arial" panose="020B0604020202020204" pitchFamily="34" charset="0"/>
              </a:rPr>
              <a:t>” kısmı, katı modellemenin hangi noktadan başlayacağını belirler. Bu seçenekler sayesinde, sadece skeç düzleminden değil; farklı yüzey, </a:t>
            </a:r>
            <a:r>
              <a:rPr lang="tr-TR" altLang="tr-TR" dirty="0" err="1">
                <a:latin typeface="Arial" panose="020B0604020202020204" pitchFamily="34" charset="0"/>
              </a:rPr>
              <a:t>vertex</a:t>
            </a:r>
            <a:r>
              <a:rPr lang="tr-TR" altLang="tr-TR" dirty="0">
                <a:latin typeface="Arial" panose="020B0604020202020204" pitchFamily="34" charset="0"/>
              </a:rPr>
              <a:t> (nokta) veya </a:t>
            </a:r>
            <a:r>
              <a:rPr lang="tr-TR" altLang="tr-TR" dirty="0" err="1">
                <a:latin typeface="Arial" panose="020B0604020202020204" pitchFamily="34" charset="0"/>
              </a:rPr>
              <a:t>offset</a:t>
            </a:r>
            <a:r>
              <a:rPr lang="tr-TR" altLang="tr-TR" dirty="0">
                <a:latin typeface="Arial" panose="020B0604020202020204" pitchFamily="34" charset="0"/>
              </a:rPr>
              <a:t> düzleminden ekstrüzyon başlatabilirsin.</a:t>
            </a:r>
          </a:p>
          <a:p>
            <a:endParaRPr lang="tr-TR" b="1" dirty="0">
              <a:solidFill>
                <a:srgbClr val="FF0000"/>
              </a:solidFill>
            </a:endParaRPr>
          </a:p>
          <a:p>
            <a:r>
              <a:rPr lang="tr-TR" b="1" dirty="0" err="1">
                <a:solidFill>
                  <a:srgbClr val="FF0000"/>
                </a:solidFill>
              </a:rPr>
              <a:t>Sketch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Plane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Katı Modelleme, </a:t>
            </a:r>
            <a:r>
              <a:rPr lang="tr-TR" dirty="0" err="1">
                <a:latin typeface="Arial" panose="020B0604020202020204" pitchFamily="34" charset="0"/>
              </a:rPr>
              <a:t>skeç’in</a:t>
            </a:r>
            <a:r>
              <a:rPr lang="tr-TR" dirty="0">
                <a:latin typeface="Arial" panose="020B0604020202020204" pitchFamily="34" charset="0"/>
              </a:rPr>
              <a:t> çizildiği düzlemden başlar. Varsayılan seçenektir</a:t>
            </a:r>
          </a:p>
          <a:p>
            <a:r>
              <a:rPr lang="tr-TR" dirty="0">
                <a:latin typeface="Arial" panose="020B0604020202020204" pitchFamily="34" charset="0"/>
              </a:rPr>
              <a:t>.</a:t>
            </a:r>
          </a:p>
          <a:p>
            <a:r>
              <a:rPr lang="tr-TR" b="1" dirty="0">
                <a:solidFill>
                  <a:srgbClr val="FF0000"/>
                </a:solidFill>
              </a:rPr>
              <a:t>Surface/</a:t>
            </a:r>
            <a:r>
              <a:rPr lang="tr-TR" b="1" dirty="0" err="1">
                <a:solidFill>
                  <a:srgbClr val="FF0000"/>
                </a:solidFill>
              </a:rPr>
              <a:t>Face</a:t>
            </a:r>
            <a:r>
              <a:rPr lang="tr-TR" b="1" dirty="0">
                <a:solidFill>
                  <a:srgbClr val="FF0000"/>
                </a:solidFill>
              </a:rPr>
              <a:t>/</a:t>
            </a:r>
            <a:r>
              <a:rPr lang="tr-TR" b="1" dirty="0" err="1">
                <a:solidFill>
                  <a:srgbClr val="FF0000"/>
                </a:solidFill>
              </a:rPr>
              <a:t>Plane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katı modelleme, seçilen yüzey veya düzlemden başlatılır. Skeç, seçilen yüzeyin sınırları içinde olmalıdır.</a:t>
            </a:r>
          </a:p>
          <a:p>
            <a:endParaRPr lang="tr-TR" dirty="0">
              <a:latin typeface="Arial" panose="020B0604020202020204" pitchFamily="34" charset="0"/>
            </a:endParaRPr>
          </a:p>
          <a:p>
            <a:r>
              <a:rPr lang="tr-TR" b="1" dirty="0" err="1">
                <a:solidFill>
                  <a:srgbClr val="FF0000"/>
                </a:solidFill>
              </a:rPr>
              <a:t>Vertex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Katı modelleme modelde seçilen bir nokta (</a:t>
            </a:r>
            <a:r>
              <a:rPr lang="tr-TR" dirty="0" err="1">
                <a:latin typeface="Arial" panose="020B0604020202020204" pitchFamily="34" charset="0"/>
              </a:rPr>
              <a:t>vertex</a:t>
            </a:r>
            <a:r>
              <a:rPr lang="tr-TR" dirty="0">
                <a:latin typeface="Arial" panose="020B0604020202020204" pitchFamily="34" charset="0"/>
              </a:rPr>
              <a:t>) üzerinden başlatılır. Özellikle referans noktaları kullanarak hassas başlangıç yapmak için tercih edilir.</a:t>
            </a:r>
          </a:p>
          <a:p>
            <a:endParaRPr lang="tr-TR" dirty="0">
              <a:latin typeface="Arial" panose="020B0604020202020204" pitchFamily="34" charset="0"/>
            </a:endParaRPr>
          </a:p>
          <a:p>
            <a:r>
              <a:rPr lang="tr-TR" b="1" dirty="0" err="1">
                <a:solidFill>
                  <a:srgbClr val="FF0000"/>
                </a:solidFill>
              </a:rPr>
              <a:t>Offset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Katı Modelleme, skeç düzleminden belirli bir mesafe (</a:t>
            </a:r>
            <a:r>
              <a:rPr lang="tr-TR" dirty="0" err="1">
                <a:latin typeface="Arial" panose="020B0604020202020204" pitchFamily="34" charset="0"/>
              </a:rPr>
              <a:t>offset</a:t>
            </a:r>
            <a:r>
              <a:rPr lang="tr-TR" dirty="0">
                <a:latin typeface="Arial" panose="020B0604020202020204" pitchFamily="34" charset="0"/>
              </a:rPr>
              <a:t>) uzaklıkta oluşturulan sanal düzlemden başlatılır. </a:t>
            </a:r>
            <a:r>
              <a:rPr lang="tr-TR" dirty="0" err="1">
                <a:latin typeface="Arial" panose="020B0604020202020204" pitchFamily="34" charset="0"/>
              </a:rPr>
              <a:t>Offset</a:t>
            </a:r>
            <a:r>
              <a:rPr lang="tr-TR" dirty="0">
                <a:latin typeface="Arial" panose="020B0604020202020204" pitchFamily="34" charset="0"/>
              </a:rPr>
              <a:t> değeri girilerek kontrol edilir.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4443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4F417-CDFB-24C1-32D6-728A08564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A3728F55-3CDD-DC8D-225F-4BD9A8330B7C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E04ACB97-0EB0-077B-4FAF-915F7B154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197164B9-DF0D-B06A-1DAA-95704C5FDEA6}"/>
              </a:ext>
            </a:extLst>
          </p:cNvPr>
          <p:cNvSpPr txBox="1"/>
          <p:nvPr/>
        </p:nvSpPr>
        <p:spPr>
          <a:xfrm>
            <a:off x="251520" y="2737509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Paletin </a:t>
            </a:r>
            <a:r>
              <a:rPr lang="tr-TR" b="1" dirty="0" err="1">
                <a:solidFill>
                  <a:srgbClr val="FF0000"/>
                </a:solidFill>
              </a:rPr>
              <a:t>Drection</a:t>
            </a:r>
            <a:r>
              <a:rPr lang="tr-TR" b="1" dirty="0">
                <a:solidFill>
                  <a:srgbClr val="FF0000"/>
                </a:solidFill>
              </a:rPr>
              <a:t> 1 Kısmı: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dirty="0">
                <a:latin typeface="Arial" panose="020B0604020202020204" pitchFamily="34" charset="0"/>
              </a:rPr>
              <a:t>“</a:t>
            </a:r>
            <a:r>
              <a:rPr lang="tr-TR" altLang="tr-TR" dirty="0" err="1">
                <a:latin typeface="Arial" panose="020B0604020202020204" pitchFamily="34" charset="0"/>
              </a:rPr>
              <a:t>Direction</a:t>
            </a:r>
            <a:r>
              <a:rPr lang="tr-TR" altLang="tr-TR" dirty="0">
                <a:latin typeface="Arial" panose="020B0604020202020204" pitchFamily="34" charset="0"/>
              </a:rPr>
              <a:t>” kısmı, katı modelde uzatmanın hangi noktaya kadar gideceğini belirler. Bu seçenekler sayesinde, sadece mesafe girerek değil bir yüzeye yada silindire kadar uzatma yapılabilir.</a:t>
            </a:r>
          </a:p>
          <a:p>
            <a:endParaRPr lang="tr-TR" b="1" dirty="0">
              <a:solidFill>
                <a:srgbClr val="FF0000"/>
              </a:solidFill>
            </a:endParaRPr>
          </a:p>
          <a:p>
            <a:r>
              <a:rPr lang="tr-TR" b="1" dirty="0" err="1">
                <a:solidFill>
                  <a:srgbClr val="FF0000"/>
                </a:solidFill>
              </a:rPr>
              <a:t>Blind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Skeçten tek yönde belirlenen mesafe kadar uzatma için kullanılır</a:t>
            </a:r>
          </a:p>
          <a:p>
            <a:endParaRPr lang="tr-TR" dirty="0">
              <a:latin typeface="Arial" panose="020B0604020202020204" pitchFamily="34" charset="0"/>
            </a:endParaRPr>
          </a:p>
          <a:p>
            <a:r>
              <a:rPr lang="tr-TR" b="1" dirty="0">
                <a:solidFill>
                  <a:srgbClr val="FF0000"/>
                </a:solidFill>
              </a:rPr>
              <a:t>Through </a:t>
            </a:r>
            <a:r>
              <a:rPr lang="tr-TR" b="1" dirty="0" err="1">
                <a:solidFill>
                  <a:srgbClr val="FF0000"/>
                </a:solidFill>
              </a:rPr>
              <a:t>All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Parçanın tamamı boyunca uzatma istendiğinde kullanılır</a:t>
            </a:r>
          </a:p>
          <a:p>
            <a:endParaRPr lang="tr-TR" dirty="0">
              <a:latin typeface="Arial" panose="020B0604020202020204" pitchFamily="34" charset="0"/>
            </a:endParaRPr>
          </a:p>
          <a:p>
            <a:r>
              <a:rPr lang="tr-TR" b="1" dirty="0">
                <a:solidFill>
                  <a:srgbClr val="FF0000"/>
                </a:solidFill>
              </a:rPr>
              <a:t>Up </a:t>
            </a:r>
            <a:r>
              <a:rPr lang="tr-TR" b="1" dirty="0" err="1">
                <a:solidFill>
                  <a:srgbClr val="FF0000"/>
                </a:solidFill>
              </a:rPr>
              <a:t>To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Vertex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Katı modelleme modelde seçilen bir nokta (</a:t>
            </a:r>
            <a:r>
              <a:rPr lang="tr-TR" dirty="0" err="1">
                <a:latin typeface="Arial" panose="020B0604020202020204" pitchFamily="34" charset="0"/>
              </a:rPr>
              <a:t>vertex</a:t>
            </a:r>
            <a:r>
              <a:rPr lang="tr-TR" dirty="0">
                <a:latin typeface="Arial" panose="020B0604020202020204" pitchFamily="34" charset="0"/>
              </a:rPr>
              <a:t>) ya kadar uzatır. Özellikle referans noktaları kullanarak hassas bitiş noktası belirlemek için tercih edilir.</a:t>
            </a: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CFBF702-E209-0E62-7F66-2735EC1CC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088" y="188640"/>
            <a:ext cx="1856864" cy="27375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233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16877-489E-A930-08C0-4ECC2AAE5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D772094F-460A-F534-9C47-CEF800B812FB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4AAF59AA-B452-058A-4C6A-EE70C8856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EEFBF516-A1E4-6AA6-75C2-C3C1BFFE8680}"/>
              </a:ext>
            </a:extLst>
          </p:cNvPr>
          <p:cNvSpPr txBox="1"/>
          <p:nvPr/>
        </p:nvSpPr>
        <p:spPr>
          <a:xfrm>
            <a:off x="136133" y="341325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Up </a:t>
            </a:r>
            <a:r>
              <a:rPr lang="tr-TR" b="1" dirty="0" err="1">
                <a:solidFill>
                  <a:srgbClr val="FF0000"/>
                </a:solidFill>
              </a:rPr>
              <a:t>To</a:t>
            </a:r>
            <a:r>
              <a:rPr lang="tr-TR" b="1" dirty="0">
                <a:solidFill>
                  <a:srgbClr val="FF0000"/>
                </a:solidFill>
              </a:rPr>
              <a:t> Surface: </a:t>
            </a:r>
            <a:r>
              <a:rPr lang="tr-TR" dirty="0">
                <a:latin typeface="Arial" panose="020B0604020202020204" pitchFamily="34" charset="0"/>
              </a:rPr>
              <a:t>Katı modelleme modelde seçilen bir Yüzeye kadar uzatır. Özellikle eğimli yada kıvrımlı yüzeylerde katı uzatmayı bitirmek için tercih edilir.</a:t>
            </a:r>
          </a:p>
          <a:p>
            <a:endParaRPr lang="tr-TR" dirty="0">
              <a:latin typeface="Arial" panose="020B0604020202020204" pitchFamily="34" charset="0"/>
            </a:endParaRPr>
          </a:p>
          <a:p>
            <a:r>
              <a:rPr lang="tr-TR" b="1" dirty="0" err="1">
                <a:solidFill>
                  <a:srgbClr val="FF0000"/>
                </a:solidFill>
              </a:rPr>
              <a:t>Offset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From</a:t>
            </a:r>
            <a:r>
              <a:rPr lang="tr-TR" b="1" dirty="0">
                <a:solidFill>
                  <a:srgbClr val="FF0000"/>
                </a:solidFill>
              </a:rPr>
              <a:t> Surface: </a:t>
            </a:r>
            <a:r>
              <a:rPr lang="tr-TR" dirty="0">
                <a:latin typeface="Arial" panose="020B0604020202020204" pitchFamily="34" charset="0"/>
              </a:rPr>
              <a:t>Katı Modelleme, uzatmanın seçilen yüzeyden belirtilen ölçü kadar eksiği kadar uzatılması için kullanılır</a:t>
            </a:r>
          </a:p>
          <a:p>
            <a:r>
              <a:rPr lang="tr-TR" b="1" dirty="0">
                <a:solidFill>
                  <a:srgbClr val="FF0000"/>
                </a:solidFill>
              </a:rPr>
              <a:t>Up </a:t>
            </a:r>
            <a:r>
              <a:rPr lang="tr-TR" b="1" dirty="0" err="1">
                <a:solidFill>
                  <a:srgbClr val="FF0000"/>
                </a:solidFill>
              </a:rPr>
              <a:t>To</a:t>
            </a:r>
            <a:r>
              <a:rPr lang="tr-TR" b="1" dirty="0">
                <a:solidFill>
                  <a:srgbClr val="FF0000"/>
                </a:solidFill>
              </a:rPr>
              <a:t> Body: </a:t>
            </a:r>
            <a:r>
              <a:rPr lang="tr-TR" dirty="0">
                <a:latin typeface="Arial" panose="020B0604020202020204" pitchFamily="34" charset="0"/>
              </a:rPr>
              <a:t>Katı Modelleme, body olarak atanmış ikinci bir katıya değene kadar </a:t>
            </a:r>
            <a:r>
              <a:rPr lang="tr-TR" dirty="0" err="1">
                <a:latin typeface="Arial" panose="020B0604020202020204" pitchFamily="34" charset="0"/>
              </a:rPr>
              <a:t>uzatıması</a:t>
            </a:r>
            <a:r>
              <a:rPr lang="tr-TR" dirty="0">
                <a:latin typeface="Arial" panose="020B0604020202020204" pitchFamily="34" charset="0"/>
              </a:rPr>
              <a:t> için kullanılır</a:t>
            </a:r>
          </a:p>
          <a:p>
            <a:r>
              <a:rPr lang="tr-TR" b="1" dirty="0" err="1">
                <a:solidFill>
                  <a:srgbClr val="FF0000"/>
                </a:solidFill>
              </a:rPr>
              <a:t>Mid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Plane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Katı Modelleme, uzatmanın her iki yönde yapmak için kullanılır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28523D0-D122-1A1A-5946-D79A8705D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1723" y="260648"/>
            <a:ext cx="2072820" cy="3055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4211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3CAA9-0A73-C9DB-BD80-696674CBC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B797D35C-9072-3EEE-25BF-A75184B3D66E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E3329D78-DDE9-F722-1BF1-D752527AA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893369CD-DDD6-DA85-6CF8-A64C4EAD07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523"/>
          <a:stretch>
            <a:fillRect/>
          </a:stretch>
        </p:blipFill>
        <p:spPr>
          <a:xfrm>
            <a:off x="2643662" y="1052736"/>
            <a:ext cx="3496636" cy="9361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F006ED08-EA82-19E3-9098-3A58DCEEC803}"/>
              </a:ext>
            </a:extLst>
          </p:cNvPr>
          <p:cNvSpPr txBox="1"/>
          <p:nvPr/>
        </p:nvSpPr>
        <p:spPr>
          <a:xfrm>
            <a:off x="755576" y="2298486"/>
            <a:ext cx="72728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Draft On-</a:t>
            </a:r>
            <a:r>
              <a:rPr lang="tr-TR" b="1" dirty="0" err="1">
                <a:solidFill>
                  <a:srgbClr val="FF0000"/>
                </a:solidFill>
              </a:rPr>
              <a:t>Off</a:t>
            </a:r>
            <a:r>
              <a:rPr lang="tr-TR" b="1" dirty="0">
                <a:solidFill>
                  <a:srgbClr val="FF0000"/>
                </a:solidFill>
              </a:rPr>
              <a:t> Kısmı</a:t>
            </a:r>
          </a:p>
          <a:p>
            <a:r>
              <a:rPr lang="tr-TR" dirty="0">
                <a:latin typeface="Arial" panose="020B0604020202020204" pitchFamily="34" charset="0"/>
              </a:rPr>
              <a:t>Uzatmanın düz </a:t>
            </a:r>
            <a:r>
              <a:rPr lang="tr-TR" dirty="0" err="1">
                <a:latin typeface="Arial" panose="020B0604020202020204" pitchFamily="34" charset="0"/>
              </a:rPr>
              <a:t>değilde</a:t>
            </a:r>
            <a:r>
              <a:rPr lang="tr-TR" dirty="0">
                <a:latin typeface="Arial" panose="020B0604020202020204" pitchFamily="34" charset="0"/>
              </a:rPr>
              <a:t> belirlenmiş bir açıda eğimli yada konik olarak yapılmasını sağlar ilgili kutuya eğim yada koniklik açısı girilir.</a:t>
            </a:r>
          </a:p>
          <a:p>
            <a:endParaRPr lang="tr-TR" dirty="0">
              <a:latin typeface="Arial" panose="020B0604020202020204" pitchFamily="34" charset="0"/>
            </a:endParaRPr>
          </a:p>
          <a:p>
            <a:r>
              <a:rPr lang="tr-TR" b="1" dirty="0">
                <a:solidFill>
                  <a:srgbClr val="FF0000"/>
                </a:solidFill>
              </a:rPr>
              <a:t>Draft </a:t>
            </a:r>
            <a:r>
              <a:rPr lang="tr-TR" b="1" dirty="0" err="1">
                <a:solidFill>
                  <a:srgbClr val="FF0000"/>
                </a:solidFill>
              </a:rPr>
              <a:t>Outward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Eğim </a:t>
            </a:r>
            <a:r>
              <a:rPr lang="tr-TR" dirty="0" err="1">
                <a:latin typeface="Arial" panose="020B0604020202020204" pitchFamily="34" charset="0"/>
              </a:rPr>
              <a:t>kada</a:t>
            </a:r>
            <a:r>
              <a:rPr lang="tr-TR" dirty="0">
                <a:latin typeface="Arial" panose="020B0604020202020204" pitchFamily="34" charset="0"/>
              </a:rPr>
              <a:t> koniklik yönünü değiştirmek için kullanılır</a:t>
            </a:r>
          </a:p>
        </p:txBody>
      </p:sp>
    </p:spTree>
    <p:extLst>
      <p:ext uri="{BB962C8B-B14F-4D97-AF65-F5344CB8AC3E}">
        <p14:creationId xmlns:p14="http://schemas.microsoft.com/office/powerpoint/2010/main" val="2448199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0B3DD-6073-8F0D-8898-C98230C4E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80DBB1A0-69AB-E858-1C5B-48671D53ACA9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F40BDBFD-6D60-96C0-7127-5A6B8917F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DECEE55C-5A75-7DC8-4D11-925C7434F2D9}"/>
              </a:ext>
            </a:extLst>
          </p:cNvPr>
          <p:cNvSpPr txBox="1"/>
          <p:nvPr/>
        </p:nvSpPr>
        <p:spPr>
          <a:xfrm>
            <a:off x="251520" y="2737509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Paletin </a:t>
            </a:r>
            <a:r>
              <a:rPr lang="tr-TR" b="1" dirty="0" err="1">
                <a:solidFill>
                  <a:srgbClr val="FF0000"/>
                </a:solidFill>
              </a:rPr>
              <a:t>Drection</a:t>
            </a:r>
            <a:r>
              <a:rPr lang="tr-TR" b="1" dirty="0">
                <a:solidFill>
                  <a:srgbClr val="FF0000"/>
                </a:solidFill>
              </a:rPr>
              <a:t> 2 Kısmı: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dirty="0">
                <a:latin typeface="Arial" panose="020B0604020202020204" pitchFamily="34" charset="0"/>
              </a:rPr>
              <a:t>“</a:t>
            </a:r>
            <a:r>
              <a:rPr lang="tr-TR" altLang="tr-TR" dirty="0" err="1">
                <a:latin typeface="Arial" panose="020B0604020202020204" pitchFamily="34" charset="0"/>
              </a:rPr>
              <a:t>Direction</a:t>
            </a:r>
            <a:r>
              <a:rPr lang="tr-TR" altLang="tr-TR" dirty="0">
                <a:latin typeface="Arial" panose="020B0604020202020204" pitchFamily="34" charset="0"/>
              </a:rPr>
              <a:t> 2” kısmı, katı modelde uzatmanın </a:t>
            </a:r>
            <a:r>
              <a:rPr lang="tr-TR" altLang="tr-TR" dirty="0" err="1">
                <a:latin typeface="Arial" panose="020B0604020202020204" pitchFamily="34" charset="0"/>
              </a:rPr>
              <a:t>dirction</a:t>
            </a:r>
            <a:r>
              <a:rPr lang="tr-TR" altLang="tr-TR" dirty="0">
                <a:latin typeface="Arial" panose="020B0604020202020204" pitchFamily="34" charset="0"/>
              </a:rPr>
              <a:t> 1 kısmında olduğu gibi diğer </a:t>
            </a:r>
            <a:r>
              <a:rPr lang="tr-TR" altLang="tr-TR" dirty="0" err="1">
                <a:latin typeface="Arial" panose="020B0604020202020204" pitchFamily="34" charset="0"/>
              </a:rPr>
              <a:t>tarafada</a:t>
            </a:r>
            <a:r>
              <a:rPr lang="tr-TR" altLang="tr-TR" dirty="0">
                <a:latin typeface="Arial" panose="020B0604020202020204" pitchFamily="34" charset="0"/>
              </a:rPr>
              <a:t> yapılmasını sağlar </a:t>
            </a:r>
            <a:r>
              <a:rPr lang="tr-TR" altLang="tr-TR" dirty="0" err="1">
                <a:latin typeface="Arial" panose="020B0604020202020204" pitchFamily="34" charset="0"/>
              </a:rPr>
              <a:t>Drection</a:t>
            </a:r>
            <a:r>
              <a:rPr lang="tr-TR" altLang="tr-TR" dirty="0">
                <a:latin typeface="Arial" panose="020B0604020202020204" pitchFamily="34" charset="0"/>
              </a:rPr>
              <a:t> 1 kısmındaki seçeneklerin aynısı burada da bulunmaktadır</a:t>
            </a:r>
          </a:p>
          <a:p>
            <a:endParaRPr lang="tr-TR" b="1" dirty="0">
              <a:solidFill>
                <a:srgbClr val="FF0000"/>
              </a:solidFill>
            </a:endParaRPr>
          </a:p>
          <a:p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58E1A29F-ECAD-C2FC-AB55-9C6F0323F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590" y="980728"/>
            <a:ext cx="2072820" cy="11583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124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02D7B-1357-F9D3-437D-B45463303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39306CEA-1687-24EE-E4CF-C6E35744791A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FD2DF3FA-0240-B07A-F9FD-185F44F14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F58D50BF-1F8F-B6F0-AFF7-3A8791032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836" y="260648"/>
            <a:ext cx="2952328" cy="17221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04998BC8-93C9-5A3A-ECC3-25E48EDFC8C2}"/>
              </a:ext>
            </a:extLst>
          </p:cNvPr>
          <p:cNvSpPr txBox="1"/>
          <p:nvPr/>
        </p:nvSpPr>
        <p:spPr>
          <a:xfrm>
            <a:off x="251520" y="2737509"/>
            <a:ext cx="87849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rgbClr val="FF0000"/>
                </a:solidFill>
              </a:rPr>
              <a:t>Thin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Feature</a:t>
            </a:r>
            <a:r>
              <a:rPr lang="tr-TR" b="1" dirty="0">
                <a:solidFill>
                  <a:srgbClr val="FF0000"/>
                </a:solidFill>
              </a:rPr>
              <a:t> Kısmı: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dirty="0">
                <a:latin typeface="Arial" panose="020B0604020202020204" pitchFamily="34" charset="0"/>
              </a:rPr>
              <a:t>Katı modelde içi dolu olarak değil de belirtilen et kalınlığı kadar içi boş olarak uzatılması için kullanılır. </a:t>
            </a:r>
          </a:p>
          <a:p>
            <a:r>
              <a:rPr lang="tr-TR" b="1" dirty="0">
                <a:solidFill>
                  <a:srgbClr val="FF0000"/>
                </a:solidFill>
              </a:rPr>
              <a:t>One-Direction: </a:t>
            </a:r>
            <a:r>
              <a:rPr lang="tr-TR" dirty="0">
                <a:latin typeface="Arial" panose="020B0604020202020204" pitchFamily="34" charset="0"/>
              </a:rPr>
              <a:t>Duvar kalınlığı, skeç çizgisinin tek tarafına uygulanır. Kalınlık bir yönde artar.</a:t>
            </a:r>
          </a:p>
          <a:p>
            <a:r>
              <a:rPr lang="tr-TR" b="1" dirty="0" err="1">
                <a:solidFill>
                  <a:srgbClr val="FF0000"/>
                </a:solidFill>
              </a:rPr>
              <a:t>Mid-Plane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Duvar kalınlığı, skeç çizgisinin her iki tarafına eşit olarak uygulanır. Simetrik duvar oluşturur</a:t>
            </a:r>
          </a:p>
          <a:p>
            <a:r>
              <a:rPr lang="tr-TR" b="1" dirty="0">
                <a:solidFill>
                  <a:srgbClr val="FF0000"/>
                </a:solidFill>
              </a:rPr>
              <a:t>Two-</a:t>
            </a:r>
            <a:r>
              <a:rPr lang="tr-TR" b="1" dirty="0" err="1">
                <a:solidFill>
                  <a:srgbClr val="FF0000"/>
                </a:solidFill>
              </a:rPr>
              <a:t>Direction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>
                <a:latin typeface="Arial" panose="020B0604020202020204" pitchFamily="34" charset="0"/>
              </a:rPr>
              <a:t>Duvar kalınlığı, skeç çizgisinin her iki tarafına eşit olarak uygulanır. Simetrik duvar oluşturur</a:t>
            </a:r>
          </a:p>
          <a:p>
            <a:endParaRPr lang="tr-TR" b="1" dirty="0">
              <a:solidFill>
                <a:srgbClr val="FF0000"/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9678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69E61-4106-CED1-E948-E963A7BCB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29846F0E-B2FC-A6FF-DD07-FF751475673D}"/>
              </a:ext>
            </a:extLst>
          </p:cNvPr>
          <p:cNvSpPr txBox="1">
            <a:spLocks/>
          </p:cNvSpPr>
          <p:nvPr/>
        </p:nvSpPr>
        <p:spPr>
          <a:xfrm>
            <a:off x="-252536" y="6551042"/>
            <a:ext cx="2264296" cy="288032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4E6B9426-17F5-BC36-C248-980B229FC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344EA23-C2F1-8A2D-9503-A63F6D588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476672"/>
            <a:ext cx="2713421" cy="1152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E2EF610D-B401-2C74-1F17-0087615C3B35}"/>
              </a:ext>
            </a:extLst>
          </p:cNvPr>
          <p:cNvSpPr txBox="1"/>
          <p:nvPr/>
        </p:nvSpPr>
        <p:spPr>
          <a:xfrm>
            <a:off x="251520" y="2737509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rgbClr val="FF0000"/>
                </a:solidFill>
              </a:rPr>
              <a:t>Selected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Contorus</a:t>
            </a:r>
            <a:r>
              <a:rPr lang="tr-TR" b="1" dirty="0">
                <a:solidFill>
                  <a:srgbClr val="FF0000"/>
                </a:solidFill>
              </a:rPr>
              <a:t> Kısmı: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dirty="0">
                <a:latin typeface="Arial" panose="020B0604020202020204" pitchFamily="34" charset="0"/>
              </a:rPr>
              <a:t>Yüzey üzerine birden fazla kapalı şekil çizilmişse </a:t>
            </a:r>
            <a:r>
              <a:rPr lang="tr-TR" altLang="tr-TR" dirty="0" err="1">
                <a:latin typeface="Arial" panose="020B0604020202020204" pitchFamily="34" charset="0"/>
              </a:rPr>
              <a:t>hangilierinin</a:t>
            </a:r>
            <a:r>
              <a:rPr lang="tr-TR" altLang="tr-TR" dirty="0">
                <a:latin typeface="Arial" panose="020B0604020202020204" pitchFamily="34" charset="0"/>
              </a:rPr>
              <a:t> uzatma yapılacağının seçildiği kısımdır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98384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B183D-2FE8-1B67-FB37-4207C59A3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t Başlık 2">
            <a:extLst>
              <a:ext uri="{FF2B5EF4-FFF2-40B4-BE49-F238E27FC236}">
                <a16:creationId xmlns:a16="http://schemas.microsoft.com/office/drawing/2014/main" id="{D6F4F6EB-DDC1-A2D3-83B3-1992D2A59367}"/>
              </a:ext>
            </a:extLst>
          </p:cNvPr>
          <p:cNvSpPr txBox="1">
            <a:spLocks/>
          </p:cNvSpPr>
          <p:nvPr/>
        </p:nvSpPr>
        <p:spPr>
          <a:xfrm>
            <a:off x="3779912" y="3441952"/>
            <a:ext cx="2806306" cy="5537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r>
              <a:rPr lang="tr-TR" sz="2000" dirty="0"/>
              <a:t>Ahmet San</a:t>
            </a:r>
          </a:p>
        </p:txBody>
      </p:sp>
      <p:pic>
        <p:nvPicPr>
          <p:cNvPr id="3" name="Picture 2" descr="http://ahmetsan.net/images/ucboyut.png">
            <a:extLst>
              <a:ext uri="{FF2B5EF4-FFF2-40B4-BE49-F238E27FC236}">
                <a16:creationId xmlns:a16="http://schemas.microsoft.com/office/drawing/2014/main" id="{4B3DEE3C-7D4E-FFBD-8FB6-0707D8A31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3" y="5733256"/>
            <a:ext cx="96904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311505AC-E244-09B4-24C9-0AFEDCFD4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703880"/>
            <a:ext cx="821190" cy="656952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E6EB216E-3783-3ECF-063F-11458D22B6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288" t="37037" r="55606" b="37373"/>
          <a:stretch/>
        </p:blipFill>
        <p:spPr>
          <a:xfrm>
            <a:off x="3565894" y="1052735"/>
            <a:ext cx="2012211" cy="2209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5584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590</TotalTime>
  <Words>614</Words>
  <Application>Microsoft Office PowerPoint</Application>
  <PresentationFormat>Ekran Gösterisi (4:3)</PresentationFormat>
  <Paragraphs>60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0" baseType="lpstr">
      <vt:lpstr>Arial</vt:lpstr>
      <vt:lpstr>Lucida Sans Unicode</vt:lpstr>
      <vt:lpstr>Verdana</vt:lpstr>
      <vt:lpstr>Wingdings 2</vt:lpstr>
      <vt:lpstr>Wingdings 3</vt:lpstr>
      <vt:lpstr>Kalabalık</vt:lpstr>
      <vt:lpstr>Katı Modelleme –Exturde Komutu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Teknik Resim Görünüşü Oluşturma</dc:title>
  <dc:creator>ahmet</dc:creator>
  <cp:lastModifiedBy>Ahmet SAN</cp:lastModifiedBy>
  <cp:revision>34</cp:revision>
  <dcterms:created xsi:type="dcterms:W3CDTF">2014-10-06T19:57:55Z</dcterms:created>
  <dcterms:modified xsi:type="dcterms:W3CDTF">2026-10-11T19:35:21Z</dcterms:modified>
</cp:coreProperties>
</file>